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3"/>
  </p:notesMasterIdLst>
  <p:sldIdLst>
    <p:sldId id="287" r:id="rId2"/>
    <p:sldId id="286" r:id="rId3"/>
    <p:sldId id="291" r:id="rId4"/>
    <p:sldId id="294" r:id="rId5"/>
    <p:sldId id="288" r:id="rId6"/>
    <p:sldId id="282" r:id="rId7"/>
    <p:sldId id="267" r:id="rId8"/>
    <p:sldId id="257" r:id="rId9"/>
    <p:sldId id="272" r:id="rId10"/>
    <p:sldId id="292" r:id="rId11"/>
    <p:sldId id="295" r:id="rId12"/>
    <p:sldId id="298" r:id="rId13"/>
    <p:sldId id="297" r:id="rId14"/>
    <p:sldId id="299" r:id="rId15"/>
    <p:sldId id="296" r:id="rId16"/>
    <p:sldId id="301" r:id="rId17"/>
    <p:sldId id="300" r:id="rId18"/>
    <p:sldId id="289" r:id="rId19"/>
    <p:sldId id="293" r:id="rId20"/>
    <p:sldId id="290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404B3-256B-4216-935D-4CF95BCFBFC7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C57AF-54D2-4104-99CF-92CBD9A981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39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843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224838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5425" cy="38814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981200"/>
            <a:ext cx="4037013" cy="1863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5025" y="3997325"/>
            <a:ext cx="4037013" cy="1865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54675-BCD4-4849-AB04-BF71B4604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910477"/>
      </p:ext>
    </p:extLst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714356"/>
            <a:ext cx="5572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РОДИТЕЛЬСКОЕ СОБРАНИЕ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1928802"/>
            <a:ext cx="5429288" cy="2331184"/>
          </a:xfrm>
          <a:prstGeom prst="doubleWav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Воспитание без насилия</a:t>
            </a:r>
          </a:p>
        </p:txBody>
      </p:sp>
      <p:pic>
        <p:nvPicPr>
          <p:cNvPr id="5" name="Picture 17" descr="PE0227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571900" cy="4646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83968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МБОУ </a:t>
            </a:r>
            <a:r>
              <a:rPr lang="ru-RU" b="1" dirty="0" err="1"/>
              <a:t>ЦДиК</a:t>
            </a:r>
            <a:r>
              <a:rPr lang="ru-RU" b="1" dirty="0"/>
              <a:t> САЛЬСКОГО РАЙОНА</a:t>
            </a:r>
          </a:p>
          <a:p>
            <a:pPr algn="ctr"/>
            <a:r>
              <a:rPr lang="ru-RU" b="1" dirty="0"/>
              <a:t> 2014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948488" y="476250"/>
            <a:ext cx="1982787" cy="3529013"/>
          </a:xfrm>
        </p:spPr>
      </p:pic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25450"/>
            <a:ext cx="6543692" cy="1433513"/>
          </a:xfrm>
        </p:spPr>
        <p:txBody>
          <a:bodyPr lIns="0" tIns="0" rIns="0" bIns="0">
            <a:normAutofit/>
          </a:bodyPr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 dirty="0" smtClean="0">
                <a:solidFill>
                  <a:srgbClr val="FF0000"/>
                </a:solidFill>
              </a:rPr>
              <a:t>Основные причины</a:t>
            </a:r>
            <a:r>
              <a:rPr lang="ru-RU" sz="3200" b="1" i="1" dirty="0">
                <a:solidFill>
                  <a:srgbClr val="FF0000"/>
                </a:solidFill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серьезных нарушений поведения детей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35425" cy="4471988"/>
          </a:xfrm>
        </p:spPr>
        <p:txBody>
          <a:bodyPr lIns="0" tIns="0" rIns="0" bIns="0"/>
          <a:lstStyle/>
          <a:p>
            <a:pPr marL="0" indent="0" eaLnBrk="1" hangingPunct="1">
              <a:spcBef>
                <a:spcPct val="20000"/>
              </a:spcBef>
              <a:buSzPct val="45000"/>
              <a:buFont typeface="Wingdings" pitchFamily="2" charset="2"/>
              <a:buNone/>
              <a:tabLst>
                <a:tab pos="107950" algn="l"/>
                <a:tab pos="557213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</a:tabLst>
            </a:pPr>
            <a:r>
              <a:rPr lang="ru-RU" sz="2400" b="1" dirty="0" smtClean="0">
                <a:latin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</a:rPr>
              <a:t>борьба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за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внимание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 eaLnBrk="1" hangingPunct="1">
              <a:spcBef>
                <a:spcPct val="20000"/>
              </a:spcBef>
              <a:buSzPct val="45000"/>
              <a:buFont typeface="Wingdings" pitchFamily="2" charset="2"/>
              <a:buNone/>
              <a:tabLst>
                <a:tab pos="107950" algn="l"/>
                <a:tab pos="557213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</a:tabLst>
            </a:pPr>
            <a:r>
              <a:rPr lang="en-US" sz="2800" b="1" dirty="0" smtClean="0">
                <a:latin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</a:rPr>
              <a:t>борьба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за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самоутверждение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против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чрезмерной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родительской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власти</a:t>
            </a:r>
            <a:r>
              <a:rPr lang="en-US" sz="2800" b="1" dirty="0" smtClean="0">
                <a:latin typeface="Times New Roman" pitchFamily="18" charset="0"/>
              </a:rPr>
              <a:t> и </a:t>
            </a:r>
            <a:r>
              <a:rPr lang="en-US" sz="2800" b="1" dirty="0" err="1" smtClean="0">
                <a:latin typeface="Times New Roman" pitchFamily="18" charset="0"/>
              </a:rPr>
              <a:t>опеки</a:t>
            </a:r>
            <a:r>
              <a:rPr lang="ru-RU" sz="2800" b="1" dirty="0">
                <a:latin typeface="Times New Roman" pitchFamily="18" charset="0"/>
              </a:rPr>
              <a:t>;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 eaLnBrk="1" hangingPunct="1">
              <a:spcBef>
                <a:spcPct val="20000"/>
              </a:spcBef>
              <a:buSzPct val="45000"/>
              <a:buFont typeface="Wingdings" pitchFamily="2" charset="2"/>
              <a:buNone/>
              <a:tabLst>
                <a:tab pos="107950" algn="l"/>
                <a:tab pos="557213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</a:tabLst>
            </a:pPr>
            <a:r>
              <a:rPr lang="ru-RU" sz="2800" b="1" dirty="0" smtClean="0">
                <a:latin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</a:rPr>
              <a:t>желание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отомстить</a:t>
            </a:r>
            <a:r>
              <a:rPr lang="ru-RU" sz="2800" b="1" dirty="0">
                <a:latin typeface="Times New Roman" pitchFamily="18" charset="0"/>
              </a:rPr>
              <a:t>;</a:t>
            </a:r>
            <a:endParaRPr lang="ru-RU" sz="2800" b="1" dirty="0" smtClean="0">
              <a:latin typeface="Times New Roman" pitchFamily="18" charset="0"/>
            </a:endParaRPr>
          </a:p>
          <a:p>
            <a:pPr marL="0" indent="0" eaLnBrk="1" hangingPunct="1">
              <a:spcBef>
                <a:spcPct val="20000"/>
              </a:spcBef>
              <a:buSzPct val="45000"/>
              <a:buFont typeface="Wingdings" pitchFamily="2" charset="2"/>
              <a:buNone/>
              <a:tabLst>
                <a:tab pos="107950" algn="l"/>
                <a:tab pos="557213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</a:tabLst>
            </a:pPr>
            <a:r>
              <a:rPr lang="ru-RU" sz="2800" b="1" dirty="0" smtClean="0">
                <a:latin typeface="Times New Roman" pitchFamily="18" charset="0"/>
              </a:rPr>
              <a:t>- потеря веры в собственный успех.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</a:p>
        </p:txBody>
      </p:sp>
      <p:pic>
        <p:nvPicPr>
          <p:cNvPr id="10248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0" y="4076700"/>
            <a:ext cx="2687638" cy="2781300"/>
          </a:xfrm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4953000" y="2057400"/>
            <a:ext cx="3660775" cy="3776663"/>
          </a:xfrm>
          <a:prstGeom prst="roundRect">
            <a:avLst>
              <a:gd name="adj" fmla="val 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5364087" y="2997201"/>
            <a:ext cx="1873325" cy="1223888"/>
          </a:xfrm>
          <a:prstGeom prst="wedgeEllipseCallout">
            <a:avLst>
              <a:gd name="adj1" fmla="val 46398"/>
              <a:gd name="adj2" fmla="val -85282"/>
            </a:avLst>
          </a:prstGeom>
          <a:solidFill>
            <a:srgbClr val="C0C0C0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гнев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6659563" y="5040313"/>
            <a:ext cx="2160587" cy="1439862"/>
          </a:xfrm>
          <a:prstGeom prst="wedgeEllipseCallout">
            <a:avLst>
              <a:gd name="adj1" fmla="val -98861"/>
              <a:gd name="adj2" fmla="val -37542"/>
            </a:avLst>
          </a:prstGeom>
          <a:solidFill>
            <a:srgbClr val="C0C0C0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обида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 rot="871772">
            <a:off x="4345781" y="1619274"/>
            <a:ext cx="2509234" cy="1364573"/>
          </a:xfrm>
          <a:prstGeom prst="wedgeEllipseCallout">
            <a:avLst>
              <a:gd name="adj1" fmla="val 64685"/>
              <a:gd name="adj2" fmla="val -7551"/>
            </a:avLst>
          </a:prstGeom>
          <a:solidFill>
            <a:srgbClr val="C0C0C0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раздражение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160888298"/>
      </p:ext>
    </p:extLst>
  </p:cSld>
  <p:clrMapOvr>
    <a:masterClrMapping/>
  </p:clrMapOvr>
  <p:transition spd="med">
    <p:checker/>
  </p:transition>
  <p:timing>
    <p:tnLst>
      <p:par>
        <p:cTn id="1" dur="indefinite" restart="never" fill="hold" nodeType="tmRoot">
          <p:childTnLst>
            <p:par>
              <p:cTn id="2" fill="hold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</p:cTn>
            </p:par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04800"/>
            <a:ext cx="29654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1643042" y="1142984"/>
            <a:ext cx="3048000" cy="2000264"/>
          </a:xfrm>
          <a:prstGeom prst="wedgeEllipseCallout">
            <a:avLst>
              <a:gd name="adj1" fmla="val 74583"/>
              <a:gd name="adj2" fmla="val 56745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>
                <a:latin typeface="Book Antiqua" pitchFamily="18" charset="0"/>
              </a:rPr>
              <a:t>Если лжет</a:t>
            </a:r>
          </a:p>
        </p:txBody>
      </p:sp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505200"/>
            <a:ext cx="2014538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381000" y="3352800"/>
            <a:ext cx="5105400" cy="21336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000" b="1" i="1" dirty="0" smtClean="0">
                <a:latin typeface="Book Antiqua" pitchFamily="18" charset="0"/>
              </a:rPr>
              <a:t>Памятка для родителей: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b="1" i="1" dirty="0" smtClean="0">
                <a:latin typeface="Book Antiqua" pitchFamily="18" charset="0"/>
              </a:rPr>
              <a:t>Привлекает к себе внимание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b="1" i="1" dirty="0" smtClean="0">
                <a:latin typeface="Book Antiqua" pitchFamily="18" charset="0"/>
              </a:rPr>
              <a:t>Фантазирует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b="1" i="1" dirty="0" smtClean="0">
                <a:latin typeface="Book Antiqua" pitchFamily="18" charset="0"/>
              </a:rPr>
              <a:t>Скрывает неблаговидный поступок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b="1" i="1" dirty="0" smtClean="0">
                <a:latin typeface="Book Antiqua" pitchFamily="18" charset="0"/>
              </a:rPr>
              <a:t>Боится быть наказанным</a:t>
            </a:r>
          </a:p>
          <a:p>
            <a:pPr eaLnBrk="1" hangingPunct="1">
              <a:lnSpc>
                <a:spcPct val="80000"/>
              </a:lnSpc>
            </a:pPr>
            <a:endParaRPr lang="ru-RU" sz="2400" i="1" dirty="0" smtClean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81000"/>
            <a:ext cx="346710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285720" y="1285860"/>
            <a:ext cx="4038600" cy="1295400"/>
          </a:xfrm>
          <a:prstGeom prst="wedgeEllipseCallout">
            <a:avLst>
              <a:gd name="adj1" fmla="val 69573"/>
              <a:gd name="adj2" fmla="val 69251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latin typeface="Book Antiqua" pitchFamily="18" charset="0"/>
              </a:rPr>
              <a:t>Если </a:t>
            </a:r>
            <a:r>
              <a:rPr lang="ru-RU" sz="2400" dirty="0" err="1">
                <a:latin typeface="Book Antiqua" pitchFamily="18" charset="0"/>
              </a:rPr>
              <a:t>гиперактивный</a:t>
            </a:r>
            <a:endParaRPr lang="ru-RU" sz="2400" dirty="0">
              <a:latin typeface="Book Antiqua" pitchFamily="18" charset="0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200400"/>
            <a:ext cx="2228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81000" y="2895600"/>
            <a:ext cx="5715000" cy="2849563"/>
          </a:xfrm>
          <a:noFill/>
        </p:spPr>
        <p:txBody>
          <a:bodyPr>
            <a:normAutofit fontScale="62500" lnSpcReduction="2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3100" b="1" i="1" dirty="0" smtClean="0">
                <a:latin typeface="Book Antiqua" pitchFamily="18" charset="0"/>
              </a:rPr>
              <a:t>Правила для родителей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Book Antiqua" pitchFamily="18" charset="0"/>
              </a:rPr>
              <a:t>Организовать игровое и учебное пространство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Book Antiqua" pitchFamily="18" charset="0"/>
              </a:rPr>
              <a:t>Учиться распознавать сигналы назревающего конфликта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Book Antiqua" pitchFamily="18" charset="0"/>
              </a:rPr>
              <a:t>Отмечать все позитивные сдвиги в поведении ребенка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Book Antiqua" pitchFamily="18" charset="0"/>
              </a:rPr>
              <a:t>Четкий распорядок дня с обязательными прогулками на свежем воздухе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Book Antiqua" pitchFamily="18" charset="0"/>
              </a:rPr>
              <a:t>Взрослому постоянно демонстрировать ответственность, организованность, терпение</a:t>
            </a:r>
          </a:p>
          <a:p>
            <a:pPr eaLnBrk="1" hangingPunct="1">
              <a:lnSpc>
                <a:spcPct val="80000"/>
              </a:lnSpc>
            </a:pPr>
            <a:endParaRPr lang="ru-RU" sz="3100" dirty="0" smtClean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357158" y="2071678"/>
            <a:ext cx="3657600" cy="1371600"/>
          </a:xfrm>
          <a:prstGeom prst="wedgeEllipseCallout">
            <a:avLst>
              <a:gd name="adj1" fmla="val 81783"/>
              <a:gd name="adj2" fmla="val 31408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latin typeface="Book Antiqua" pitchFamily="18" charset="0"/>
              </a:rPr>
              <a:t>Если испытывает страх</a:t>
            </a:r>
          </a:p>
        </p:txBody>
      </p:sp>
      <p:pic>
        <p:nvPicPr>
          <p:cNvPr id="20485" name="Picture 5" descr="57551_m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505200"/>
            <a:ext cx="2273300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685800" y="3505200"/>
            <a:ext cx="571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latin typeface="Book Antiqua" pitchFamily="18" charset="0"/>
              </a:rPr>
              <a:t>Правила для родителей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latin typeface="Book Antiqua" pitchFamily="18" charset="0"/>
              </a:rPr>
              <a:t>Не впадать в панику самим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latin typeface="Book Antiqua" pitchFamily="18" charset="0"/>
              </a:rPr>
              <a:t>Не рассказывать о своих </a:t>
            </a:r>
            <a:r>
              <a:rPr lang="ru-RU" sz="2400" b="1" dirty="0" smtClean="0">
                <a:latin typeface="Book Antiqua" pitchFamily="18" charset="0"/>
              </a:rPr>
              <a:t>чрезмерных страхах </a:t>
            </a:r>
            <a:r>
              <a:rPr lang="ru-RU" sz="2400" b="1" dirty="0">
                <a:latin typeface="Book Antiqua" pitchFamily="18" charset="0"/>
              </a:rPr>
              <a:t>и болезнях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latin typeface="Book Antiqua" pitchFamily="18" charset="0"/>
              </a:rPr>
              <a:t>Не смотреть кинофильмы с насилием, ужасами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latin typeface="Book Antiqua" pitchFamily="18" charset="0"/>
              </a:rPr>
              <a:t>Не читать страшные сказки на ночь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400" b="0" i="1" dirty="0">
              <a:latin typeface="Book Antiqua" pitchFamily="18" charset="0"/>
            </a:endParaRPr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57200"/>
            <a:ext cx="3048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285992"/>
            <a:ext cx="3624259" cy="2255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28596" y="1500174"/>
            <a:ext cx="3124200" cy="1295400"/>
          </a:xfrm>
          <a:prstGeom prst="wedgeEllipseCallout">
            <a:avLst>
              <a:gd name="adj1" fmla="val 111600"/>
              <a:gd name="adj2" fmla="val 10074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latin typeface="Book Antiqua" pitchFamily="18" charset="0"/>
              </a:rPr>
              <a:t>Если агрессивный</a:t>
            </a:r>
          </a:p>
        </p:txBody>
      </p:sp>
      <p:pic>
        <p:nvPicPr>
          <p:cNvPr id="18438" name="Picture 6" descr="post-5450-11814803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42852"/>
            <a:ext cx="28194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762000" y="4008438"/>
            <a:ext cx="7162800" cy="2468562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b="1" i="1" dirty="0" smtClean="0">
                <a:latin typeface="Book Antiqua" pitchFamily="18" charset="0"/>
              </a:rPr>
              <a:t>Правила для родителей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Book Antiqua" pitchFamily="18" charset="0"/>
              </a:rPr>
              <a:t>Не реагировать на вспышки агрессии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Book Antiqua" pitchFamily="18" charset="0"/>
              </a:rPr>
              <a:t>Демонстрировать терпение и спокойствие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Book Antiqua" pitchFamily="18" charset="0"/>
              </a:rPr>
              <a:t>Учить снимать агрессию и другие отрицательные эмоции приемлемыми способами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Book Antiqua" pitchFamily="18" charset="0"/>
              </a:rPr>
              <a:t>Помните агрессивные дети зачастую бывают очень творческими – развивайте </a:t>
            </a:r>
            <a:r>
              <a:rPr lang="ru-RU" sz="2000" b="1" dirty="0" err="1" smtClean="0">
                <a:latin typeface="Book Antiqua" pitchFamily="18" charset="0"/>
              </a:rPr>
              <a:t>креативность</a:t>
            </a:r>
            <a:endParaRPr lang="ru-RU" sz="2000" b="1" dirty="0" smtClean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785794"/>
            <a:ext cx="21336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505200"/>
            <a:ext cx="304800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14282" y="1214422"/>
            <a:ext cx="3276600" cy="1447800"/>
          </a:xfrm>
          <a:prstGeom prst="wedgeEllipseCallout">
            <a:avLst>
              <a:gd name="adj1" fmla="val 129891"/>
              <a:gd name="adj2" fmla="val 82378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latin typeface="Book Antiqua" pitchFamily="18" charset="0"/>
              </a:rPr>
              <a:t>Если ворует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3200400"/>
            <a:ext cx="5638800" cy="3200400"/>
          </a:xfrm>
          <a:noFill/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atin typeface="Book Antiqua" pitchFamily="18" charset="0"/>
              </a:rPr>
              <a:t>Правила для родителей: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Вы должны быть твердо уверенны, что нельзя брать чужого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Вы должны понимать, что ребенку необходимо владеть своей собственностью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Учить ребенка нормам поведения исходя из интересов других людей, а не из угрозы наказания</a:t>
            </a:r>
          </a:p>
          <a:p>
            <a:pPr eaLnBrk="1" hangingPunct="1">
              <a:lnSpc>
                <a:spcPct val="80000"/>
              </a:lnSpc>
            </a:pPr>
            <a:endParaRPr lang="ru-RU" sz="2400" i="1" dirty="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850" y="3643314"/>
            <a:ext cx="3486150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28604"/>
            <a:ext cx="323850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500034" y="1785926"/>
            <a:ext cx="2776566" cy="1433514"/>
          </a:xfrm>
          <a:prstGeom prst="wedgeEllipseCallout">
            <a:avLst>
              <a:gd name="adj1" fmla="val 144410"/>
              <a:gd name="adj2" fmla="val 50034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latin typeface="Book Antiqua" pitchFamily="18" charset="0"/>
              </a:rPr>
              <a:t>Если плачет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3276600"/>
            <a:ext cx="5715000" cy="2849563"/>
          </a:xfrm>
          <a:noFill/>
        </p:spPr>
        <p:txBody>
          <a:bodyPr>
            <a:normAutofit fontScale="925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600" b="1" i="1" dirty="0" smtClean="0">
                <a:latin typeface="Book Antiqua" pitchFamily="18" charset="0"/>
              </a:rPr>
              <a:t>Правила для родителей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Ребенок нуждается в постоянном присутствии взрослого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Внимательно выслушивайте ребенка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Будьте особо терпеливы и заботливы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b="1" dirty="0" smtClean="0">
                <a:latin typeface="Book Antiqua" pitchFamily="18" charset="0"/>
              </a:rPr>
              <a:t> с таким ребенком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Если не знаете как помочь- обратитесь к психологу</a:t>
            </a:r>
          </a:p>
          <a:p>
            <a:pPr eaLnBrk="1" hangingPunct="1">
              <a:lnSpc>
                <a:spcPct val="80000"/>
              </a:lnSpc>
            </a:pPr>
            <a:endParaRPr lang="ru-RU" sz="2000" i="1" dirty="0" smtClean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14290"/>
            <a:ext cx="464350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438400"/>
            <a:ext cx="1836738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28600"/>
            <a:ext cx="32480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428596" y="1785926"/>
            <a:ext cx="2857552" cy="990600"/>
          </a:xfrm>
          <a:prstGeom prst="wedgeEllipseCallout">
            <a:avLst>
              <a:gd name="adj1" fmla="val 83160"/>
              <a:gd name="adj2" fmla="val 76735"/>
            </a:avLst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latin typeface="Book Antiqua" pitchFamily="18" charset="0"/>
              </a:rPr>
              <a:t>Если бранится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828800"/>
            <a:ext cx="28194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09600" y="3657600"/>
            <a:ext cx="6781800" cy="2849563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i="1" dirty="0" smtClean="0">
                <a:latin typeface="Book Antiqua" pitchFamily="18" charset="0"/>
              </a:rPr>
              <a:t>Правила для родителей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Нельзя эмоционально реагировать на «неприличные» слова детей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Повторяйте «Это слово говорить нельзя. Можно сказать…»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Мат – это признак языкового бессилия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latin typeface="Book Antiqua" pitchFamily="18" charset="0"/>
              </a:rPr>
              <a:t>Подавайте пример вашего «чистого» лексикона</a:t>
            </a:r>
          </a:p>
          <a:p>
            <a:pPr eaLnBrk="1" hangingPunct="1">
              <a:lnSpc>
                <a:spcPct val="80000"/>
              </a:lnSpc>
            </a:pPr>
            <a:endParaRPr lang="ru-RU" sz="2400" i="1" dirty="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800" dirty="0" smtClean="0"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23531"/>
            <a:ext cx="50720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Book Antiqua" pitchFamily="18" charset="0"/>
              </a:rPr>
              <a:t>КАК  РЕАГИРОВАТЬ НА ТРУДНОЕ ПОВЕДЕНИЕ РЕБЕНКА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Как помочь?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Общаясь с ребенком, старайтесь :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Замечайте самые маленькие успехи и радуйтесь им.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Сравнивайте его только с ним самим вчерашним, а не с другими детьми.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Хвалите за конкретные достижения и просто радуйтесь тому, что он живет с вами.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Выдерживайте соотношение между похвалой и порицанием 5:1.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Разрешайте ребенку ошибаться, иметь собственное мнение, право выбора.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Помогите ему найти друзей.</a:t>
            </a:r>
          </a:p>
          <a:p>
            <a:endParaRPr lang="ru-RU" dirty="0"/>
          </a:p>
        </p:txBody>
      </p:sp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75" y="517668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980" y="3571437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120451"/>
            <a:ext cx="331298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982" y="188913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19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27313" y="1773238"/>
            <a:ext cx="4465637" cy="3027362"/>
          </a:xfrm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0" y="-4587875"/>
            <a:ext cx="7796213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44379" tIns="712563" rIns="228528" bIns="228528" anchor="ctr">
            <a:spAutoFit/>
          </a:bodyPr>
          <a:lstStyle/>
          <a:p>
            <a:r>
              <a:rPr lang="en-GB" sz="4700">
                <a:solidFill>
                  <a:srgbClr val="2E2E2E"/>
                </a:solidFill>
                <a:cs typeface="Times New Roman" pitchFamily="18" charset="0"/>
              </a:rPr>
              <a:t>Распутать клубок проблем...</a:t>
            </a:r>
            <a:endParaRPr lang="ru-RU" sz="1000">
              <a:cs typeface="Times New Roman" pitchFamily="18" charset="0"/>
            </a:endParaRPr>
          </a:p>
          <a:p>
            <a:pPr eaLnBrk="0" hangingPunct="0">
              <a:buClrTx/>
              <a:buSzTx/>
              <a:buFontTx/>
              <a:buNone/>
            </a:pPr>
            <a:r>
              <a:rPr lang="ru-RU" sz="100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00"/>
                </a:solidFill>
                <a:cs typeface="Times New Roman" pitchFamily="18" charset="0"/>
              </a:rPr>
            </a:br>
            <a:endParaRPr lang="en-GB" sz="1100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0" y="-45878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87875"/>
            <a:ext cx="56959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44" name="Group 16"/>
          <p:cNvGraphicFramePr>
            <a:graphicFrameLocks noGrp="1"/>
          </p:cNvGraphicFramePr>
          <p:nvPr/>
        </p:nvGraphicFramePr>
        <p:xfrm>
          <a:off x="0" y="-2244725"/>
          <a:ext cx="208002" cy="3822700"/>
        </p:xfrm>
        <a:graphic>
          <a:graphicData uri="http://schemas.openxmlformats.org/drawingml/2006/table">
            <a:tbl>
              <a:tblPr/>
              <a:tblGrid>
                <a:gridCol w="208002"/>
              </a:tblGrid>
              <a:tr h="38227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8" name="Rectangle 17"/>
          <p:cNvSpPr>
            <a:spLocks noChangeArrowheads="1"/>
          </p:cNvSpPr>
          <p:nvPr/>
        </p:nvSpPr>
        <p:spPr bwMode="auto">
          <a:xfrm>
            <a:off x="0" y="1577975"/>
            <a:ext cx="1841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GB">
                <a:solidFill>
                  <a:srgbClr val="000000"/>
                </a:solidFill>
              </a:rPr>
              <a:t/>
            </a:r>
            <a:br>
              <a:rPr lang="en-GB">
                <a:solidFill>
                  <a:srgbClr val="000000"/>
                </a:solidFill>
              </a:rPr>
            </a:br>
            <a:endParaRPr lang="en-GB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22657" name="Group 129"/>
          <p:cNvGraphicFramePr>
            <a:graphicFrameLocks noGrp="1"/>
          </p:cNvGraphicFramePr>
          <p:nvPr/>
        </p:nvGraphicFramePr>
        <p:xfrm>
          <a:off x="323850" y="1052513"/>
          <a:ext cx="3600450" cy="1311275"/>
        </p:xfrm>
        <a:graphic>
          <a:graphicData uri="http://schemas.openxmlformats.org/drawingml/2006/table">
            <a:tbl>
              <a:tblPr/>
              <a:tblGrid>
                <a:gridCol w="3600450"/>
              </a:tblGrid>
              <a:tr h="1311275">
                <a:tc>
                  <a:txBody>
                    <a:bodyPr/>
                    <a:lstStyle/>
                    <a:p>
                      <a:pPr marL="342900" marR="0" lvl="0" indent="-34290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Пусть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ребенок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занимается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делом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которое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ему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действительно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нравитс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я:    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поет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рисует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танцует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42" marB="4574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58" name="Group 130"/>
          <p:cNvGraphicFramePr>
            <a:graphicFrameLocks noGrp="1"/>
          </p:cNvGraphicFramePr>
          <p:nvPr/>
        </p:nvGraphicFramePr>
        <p:xfrm>
          <a:off x="395288" y="5084763"/>
          <a:ext cx="4032250" cy="1311275"/>
        </p:xfrm>
        <a:graphic>
          <a:graphicData uri="http://schemas.openxmlformats.org/drawingml/2006/table">
            <a:tbl>
              <a:tblPr/>
              <a:tblGrid>
                <a:gridCol w="4032250"/>
              </a:tblGrid>
              <a:tr h="1311275">
                <a:tc>
                  <a:txBody>
                    <a:bodyPr/>
                    <a:lstStyle/>
                    <a:p>
                      <a:pPr marL="342900" marR="0" lvl="0" indent="-342900" algn="just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Выслушайте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ребенка. Убедите его, что он не одинок - вы всегда готовы прийти на помощь.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42" marB="4574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56" name="Group 128"/>
          <p:cNvGraphicFramePr>
            <a:graphicFrameLocks noGrp="1"/>
          </p:cNvGraphicFramePr>
          <p:nvPr/>
        </p:nvGraphicFramePr>
        <p:xfrm>
          <a:off x="5472113" y="981075"/>
          <a:ext cx="3671887" cy="1616075"/>
        </p:xfrm>
        <a:graphic>
          <a:graphicData uri="http://schemas.openxmlformats.org/drawingml/2006/table">
            <a:tbl>
              <a:tblPr/>
              <a:tblGrid>
                <a:gridCol w="3671887"/>
              </a:tblGrid>
              <a:tr h="1616075">
                <a:tc>
                  <a:txBody>
                    <a:bodyPr/>
                    <a:lstStyle/>
                    <a:p>
                      <a:pPr marL="342900" marR="0" lvl="0" indent="-34290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Проводите больше времени с ребенком: устраивайте семейные обеды, вместе ходите в кино и по магазинам.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38" marB="4573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55" name="Group 127"/>
          <p:cNvGraphicFramePr>
            <a:graphicFrameLocks noGrp="1"/>
          </p:cNvGraphicFramePr>
          <p:nvPr/>
        </p:nvGraphicFramePr>
        <p:xfrm>
          <a:off x="0" y="3068638"/>
          <a:ext cx="3419475" cy="1616075"/>
        </p:xfrm>
        <a:graphic>
          <a:graphicData uri="http://schemas.openxmlformats.org/drawingml/2006/table">
            <a:tbl>
              <a:tblPr/>
              <a:tblGrid>
                <a:gridCol w="3419475"/>
              </a:tblGrid>
              <a:tr h="1616075">
                <a:tc>
                  <a:txBody>
                    <a:bodyPr/>
                    <a:lstStyle/>
                    <a:p>
                      <a:pPr marL="342900" marR="0" lvl="0" indent="-34290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Следите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тем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чтобы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ребенок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больше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двигался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Физическая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активность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улучшает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настроение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38" marB="4573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7" name="Rectangle 58"/>
          <p:cNvSpPr>
            <a:spLocks noChangeArrowheads="1"/>
          </p:cNvSpPr>
          <p:nvPr/>
        </p:nvSpPr>
        <p:spPr bwMode="auto">
          <a:xfrm>
            <a:off x="0" y="6630988"/>
            <a:ext cx="1841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GB" sz="1100"/>
              <a:t/>
            </a:r>
            <a:br>
              <a:rPr lang="en-GB" sz="1100"/>
            </a:br>
            <a:endParaRPr lang="en-GB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22615" name="Group 87"/>
          <p:cNvGraphicFramePr>
            <a:graphicFrameLocks noGrp="1"/>
          </p:cNvGraphicFramePr>
          <p:nvPr/>
        </p:nvGraphicFramePr>
        <p:xfrm>
          <a:off x="0" y="7621588"/>
          <a:ext cx="1393825" cy="1158875"/>
        </p:xfrm>
        <a:graphic>
          <a:graphicData uri="http://schemas.openxmlformats.org/drawingml/2006/table">
            <a:tbl>
              <a:tblPr/>
              <a:tblGrid>
                <a:gridCol w="1393825"/>
              </a:tblGrid>
              <a:tr h="1158875">
                <a:tc>
                  <a:txBody>
                    <a:bodyPr/>
                    <a:lstStyle/>
                    <a:p>
                      <a:pPr marL="342900" marR="0" lvl="0" indent="-34290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Чаще хвалите ребенка -положительная самооцен­ка формируется в семье.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45" marB="45745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0" name="Rectangle 69"/>
          <p:cNvSpPr>
            <a:spLocks noChangeArrowheads="1"/>
          </p:cNvSpPr>
          <p:nvPr/>
        </p:nvSpPr>
        <p:spPr bwMode="auto">
          <a:xfrm>
            <a:off x="0" y="8474075"/>
            <a:ext cx="1841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GB" sz="1100"/>
              <a:t/>
            </a:r>
            <a:br>
              <a:rPr lang="en-GB" sz="1100"/>
            </a:br>
            <a:endParaRPr lang="en-GB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22607" name="Group 79"/>
          <p:cNvGraphicFramePr>
            <a:graphicFrameLocks noGrp="1"/>
          </p:cNvGraphicFramePr>
          <p:nvPr/>
        </p:nvGraphicFramePr>
        <p:xfrm>
          <a:off x="0" y="9464675"/>
          <a:ext cx="208002" cy="518048"/>
        </p:xfrm>
        <a:graphic>
          <a:graphicData uri="http://schemas.openxmlformats.org/drawingml/2006/table">
            <a:tbl>
              <a:tblPr/>
              <a:tblGrid>
                <a:gridCol w="208002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marT="45664" marB="45664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3" name="Rectangle 80"/>
          <p:cNvSpPr>
            <a:spLocks noChangeArrowheads="1"/>
          </p:cNvSpPr>
          <p:nvPr/>
        </p:nvSpPr>
        <p:spPr bwMode="auto">
          <a:xfrm>
            <a:off x="0" y="9982200"/>
            <a:ext cx="1841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GB">
                <a:solidFill>
                  <a:srgbClr val="000000"/>
                </a:solidFill>
              </a:rPr>
              <a:t/>
            </a:r>
            <a:br>
              <a:rPr lang="en-GB">
                <a:solidFill>
                  <a:srgbClr val="000000"/>
                </a:solidFill>
              </a:rPr>
            </a:br>
            <a:r>
              <a:rPr lang="ru-RU" sz="100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00"/>
                </a:solidFill>
                <a:cs typeface="Times New Roman" pitchFamily="18" charset="0"/>
              </a:rPr>
            </a:br>
            <a:endParaRPr lang="en-GB" sz="1100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r>
              <a:rPr lang="ru-RU" sz="100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00"/>
                </a:solidFill>
                <a:cs typeface="Times New Roman" pitchFamily="18" charset="0"/>
              </a:rPr>
            </a:br>
            <a:endParaRPr lang="en-GB" sz="1100">
              <a:solidFill>
                <a:srgbClr val="000000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22653" name="Group 125"/>
          <p:cNvGraphicFramePr>
            <a:graphicFrameLocks noGrp="1"/>
          </p:cNvGraphicFramePr>
          <p:nvPr>
            <p:ph sz="half" idx="2"/>
          </p:nvPr>
        </p:nvGraphicFramePr>
        <p:xfrm>
          <a:off x="4859338" y="4941888"/>
          <a:ext cx="4038600" cy="1425575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425575">
                <a:tc>
                  <a:txBody>
                    <a:bodyPr/>
                    <a:lstStyle/>
                    <a:p>
                      <a:pPr marL="342900" marR="0" lvl="0" indent="-34290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Чаще хвалите ребенка – положительная самооценка формируется в семье.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6" name="Text Box 131"/>
          <p:cNvSpPr txBox="1">
            <a:spLocks noChangeArrowheads="1"/>
          </p:cNvSpPr>
          <p:nvPr/>
        </p:nvSpPr>
        <p:spPr bwMode="auto">
          <a:xfrm>
            <a:off x="1403350" y="188913"/>
            <a:ext cx="6337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i="1">
                <a:solidFill>
                  <a:srgbClr val="008000"/>
                </a:solidFill>
              </a:rPr>
              <a:t>Распутать клубок проблем…</a:t>
            </a:r>
          </a:p>
        </p:txBody>
      </p:sp>
    </p:spTree>
    <p:extLst>
      <p:ext uri="{BB962C8B-B14F-4D97-AF65-F5344CB8AC3E}">
        <p14:creationId xmlns:p14="http://schemas.microsoft.com/office/powerpoint/2010/main" xmlns="" val="170777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800" b="1" i="1" dirty="0" smtClean="0">
                <a:solidFill>
                  <a:srgbClr val="FF0000"/>
                </a:solidFill>
              </a:rPr>
              <a:t>“Наказывать – по-русски значит поучать.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Поучать можно только примером.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Воздаяние же злом не поучает, а развращает”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Л.Н.Толстой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3" descr="810004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6965" y="2000957"/>
            <a:ext cx="3281447" cy="271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14" y="1988840"/>
            <a:ext cx="2369921" cy="33617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09120"/>
            <a:ext cx="3170237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Говорите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детям чаще: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997839"/>
            <a:ext cx="56886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- Мне </a:t>
            </a:r>
            <a:r>
              <a:rPr lang="ru-RU" sz="2400" b="1" dirty="0"/>
              <a:t>хорошо с тобой.</a:t>
            </a:r>
            <a:br>
              <a:rPr lang="ru-RU" sz="2400" b="1" dirty="0"/>
            </a:br>
            <a:r>
              <a:rPr lang="ru-RU" sz="2400" b="1" dirty="0" smtClean="0"/>
              <a:t>- Я </a:t>
            </a:r>
            <a:r>
              <a:rPr lang="ru-RU" sz="2400" b="1" dirty="0"/>
              <a:t>рада тебя видеть.</a:t>
            </a:r>
            <a:br>
              <a:rPr lang="ru-RU" sz="2400" b="1" dirty="0"/>
            </a:br>
            <a:r>
              <a:rPr lang="ru-RU" sz="2400" b="1" dirty="0" smtClean="0"/>
              <a:t>- Хорошо</a:t>
            </a:r>
            <a:r>
              <a:rPr lang="ru-RU" sz="2400" b="1" dirty="0"/>
              <a:t>, что ты пришел.</a:t>
            </a:r>
            <a:br>
              <a:rPr lang="ru-RU" sz="2400" b="1" dirty="0"/>
            </a:br>
            <a:r>
              <a:rPr lang="ru-RU" sz="2400" b="1" dirty="0" smtClean="0"/>
              <a:t>- Мне </a:t>
            </a:r>
            <a:r>
              <a:rPr lang="ru-RU" sz="2400" b="1" dirty="0"/>
              <a:t>нравится, как ты...</a:t>
            </a:r>
            <a:br>
              <a:rPr lang="ru-RU" sz="2400" b="1" dirty="0"/>
            </a:br>
            <a:r>
              <a:rPr lang="ru-RU" sz="2400" b="1" dirty="0" smtClean="0"/>
              <a:t>- Я </a:t>
            </a:r>
            <a:r>
              <a:rPr lang="ru-RU" sz="2400" b="1" dirty="0"/>
              <a:t>по тебе соскучилась.</a:t>
            </a:r>
            <a:br>
              <a:rPr lang="ru-RU" sz="2400" b="1" dirty="0"/>
            </a:br>
            <a:r>
              <a:rPr lang="ru-RU" sz="2400" b="1" dirty="0" smtClean="0"/>
              <a:t>- Давай </a:t>
            </a:r>
            <a:r>
              <a:rPr lang="ru-RU" sz="2400" b="1" dirty="0"/>
              <a:t>(посидим, поделаем...) вместе. </a:t>
            </a:r>
            <a:br>
              <a:rPr lang="ru-RU" sz="2400" b="1" dirty="0"/>
            </a:br>
            <a:r>
              <a:rPr lang="ru-RU" sz="2400" b="1" dirty="0" smtClean="0"/>
              <a:t>- Ты</a:t>
            </a:r>
            <a:r>
              <a:rPr lang="ru-RU" sz="2400" b="1" dirty="0"/>
              <a:t>, конечно, справишься. </a:t>
            </a:r>
            <a:br>
              <a:rPr lang="ru-RU" sz="2400" b="1" dirty="0"/>
            </a:br>
            <a:r>
              <a:rPr lang="ru-RU" sz="2400" b="1" dirty="0" smtClean="0"/>
              <a:t>- Как </a:t>
            </a:r>
            <a:r>
              <a:rPr lang="ru-RU" sz="2400" b="1" dirty="0"/>
              <a:t>хорошо, что ты у нас есть. </a:t>
            </a:r>
            <a:br>
              <a:rPr lang="ru-RU" sz="2400" b="1" dirty="0"/>
            </a:br>
            <a:r>
              <a:rPr lang="ru-RU" sz="2400" b="1" dirty="0" smtClean="0"/>
              <a:t>- Ты </a:t>
            </a:r>
            <a:r>
              <a:rPr lang="ru-RU" sz="2400" b="1" dirty="0"/>
              <a:t>мой хороший.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04"/>
            <a:ext cx="2478087" cy="164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7168" y="3429000"/>
            <a:ext cx="2410758" cy="323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-main-pic" descr="Картинка 1 из 211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6696" y="332656"/>
            <a:ext cx="207170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96909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642918"/>
            <a:ext cx="619125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195635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СПАСИБО ЗА ВНИМАНИЕ!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40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88640"/>
            <a:ext cx="7072362" cy="10572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solidFill>
                  <a:srgbClr val="0070C0"/>
                </a:solidFill>
                <a:latin typeface="Bookman Old Style" pitchFamily="18" charset="0"/>
              </a:rPr>
              <a:t>Стили воспитания</a:t>
            </a:r>
            <a:endParaRPr lang="ru-RU" sz="4000" b="1" cap="all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556792"/>
            <a:ext cx="3571900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Авторитарный или </a:t>
            </a: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диктаторство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16016" y="5085184"/>
            <a:ext cx="3857652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Авторитетный  или </a:t>
            </a: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демократический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1556792"/>
            <a:ext cx="3786214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Либеральный </a:t>
            </a: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или попустительский 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3356992"/>
            <a:ext cx="4464496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Хаотический </a:t>
            </a: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или непоследовательный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5085184"/>
            <a:ext cx="3500462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Опекающий или</a:t>
            </a:r>
          </a:p>
          <a:p>
            <a:pPr algn="ctr"/>
            <a:r>
              <a:rPr lang="ru-RU" sz="2800" b="1" dirty="0" err="1" smtClean="0">
                <a:latin typeface="Bookman Old Style" pitchFamily="18" charset="0"/>
              </a:rPr>
              <a:t>гиперопека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3356992"/>
            <a:ext cx="4032448" cy="1200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Индифферентный или</a:t>
            </a:r>
          </a:p>
          <a:p>
            <a:pPr algn="ctr"/>
            <a:r>
              <a:rPr lang="ru-RU" sz="2800" b="1" dirty="0" err="1" smtClean="0">
                <a:latin typeface="Bookman Old Style" pitchFamily="18" charset="0"/>
              </a:rPr>
              <a:t>гипоопека</a:t>
            </a:r>
            <a:endParaRPr lang="ru-RU" sz="28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9816" y="3789040"/>
            <a:ext cx="2682383" cy="292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332656"/>
            <a:ext cx="7546032" cy="428133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Не думайте, что вы воспитываете ребенка только тогда, когда с ним разговариваете, или поучаете его, или приказываете ему. Вы воспитываете его в каждый момент вашей жизни. Малейшие изменения в тоне ребенок видит или чувствует, все повороты вашей мысли доходят до него невидимыми </a:t>
            </a:r>
            <a:r>
              <a:rPr lang="ru-RU" dirty="0" smtClean="0"/>
              <a:t>путями...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(Макаренко А. С.)</a:t>
            </a:r>
          </a:p>
        </p:txBody>
      </p:sp>
    </p:spTree>
    <p:extLst>
      <p:ext uri="{BB962C8B-B14F-4D97-AF65-F5344CB8AC3E}">
        <p14:creationId xmlns:p14="http://schemas.microsoft.com/office/powerpoint/2010/main" xmlns="" val="98650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212976"/>
            <a:ext cx="3217644" cy="78410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0000"/>
                </a:solidFill>
              </a:rPr>
              <a:t>Кувшин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эмоций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12776"/>
            <a:ext cx="4896543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6678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Ребенок больше всего нуждается в вашей любви как раз тогда, когда он меньше всего ее </a:t>
            </a:r>
            <a:r>
              <a:rPr lang="ru-RU" sz="2400" b="1" dirty="0" smtClean="0">
                <a:solidFill>
                  <a:srgbClr val="FF0000"/>
                </a:solidFill>
              </a:rPr>
              <a:t>заслуживает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 err="1">
                <a:solidFill>
                  <a:srgbClr val="FF0000"/>
                </a:solidFill>
              </a:rPr>
              <a:t>Эрма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Бомбек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2437085" cy="192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4 типа</a:t>
            </a:r>
            <a:r>
              <a:rPr lang="ru-RU" dirty="0" smtClean="0">
                <a:solidFill>
                  <a:srgbClr val="FF0000"/>
                </a:solidFill>
              </a:rPr>
              <a:t> жестокого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обращения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с ребенком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84" y="4149080"/>
            <a:ext cx="2267768" cy="198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419872" y="2045569"/>
            <a:ext cx="4038600" cy="4525963"/>
          </a:xfrm>
        </p:spPr>
        <p:txBody>
          <a:bodyPr/>
          <a:lstStyle/>
          <a:p>
            <a:pPr lvl="0"/>
            <a:endParaRPr lang="ru-RU" sz="2800" b="1" dirty="0" smtClean="0"/>
          </a:p>
          <a:p>
            <a:pPr lvl="0"/>
            <a:r>
              <a:rPr lang="ru-RU" sz="2800" b="1" dirty="0" smtClean="0"/>
              <a:t>Физическое насилие </a:t>
            </a:r>
          </a:p>
          <a:p>
            <a:pPr lvl="0"/>
            <a:r>
              <a:rPr lang="ru-RU" sz="2800" b="1" dirty="0" smtClean="0"/>
              <a:t>Сексуальное насилие </a:t>
            </a:r>
          </a:p>
          <a:p>
            <a:r>
              <a:rPr lang="ru-RU" sz="2800" b="1" dirty="0" smtClean="0"/>
              <a:t>Психологическое жестокое обращение</a:t>
            </a:r>
          </a:p>
          <a:p>
            <a:r>
              <a:rPr lang="ru-RU" sz="2800" b="1" dirty="0" smtClean="0"/>
              <a:t>Пренебрежение </a:t>
            </a:r>
          </a:p>
          <a:p>
            <a:endParaRPr lang="ru-RU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1857388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86766" cy="14240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Признаки насилия можно заподозрить, если ребенок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боится взрослых </a:t>
            </a:r>
          </a:p>
          <a:p>
            <a:r>
              <a:rPr lang="ru-RU" dirty="0" smtClean="0"/>
              <a:t>редко проявляет радость</a:t>
            </a:r>
          </a:p>
          <a:p>
            <a:r>
              <a:rPr lang="ru-RU" dirty="0" smtClean="0"/>
              <a:t>плаксив</a:t>
            </a:r>
          </a:p>
          <a:p>
            <a:r>
              <a:rPr lang="ru-RU" dirty="0" smtClean="0"/>
              <a:t>демонстрирует крайности в поведении - от чрезмерной агрессивности до безучастности </a:t>
            </a:r>
          </a:p>
          <a:p>
            <a:r>
              <a:rPr lang="ru-RU" dirty="0" smtClean="0"/>
              <a:t>проявляет жестокость по отношению к животным</a:t>
            </a:r>
          </a:p>
          <a:p>
            <a:r>
              <a:rPr lang="ru-RU" dirty="0" smtClean="0"/>
              <a:t>лжет и ворует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6882" y="1628800"/>
            <a:ext cx="1502648" cy="1983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29642" cy="10715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Насилие влечет за собой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изменения  в личностной 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сфере ребенка: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7929618" cy="5500726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000" b="1" dirty="0" smtClean="0"/>
          </a:p>
          <a:p>
            <a:r>
              <a:rPr lang="ru-RU" sz="2400" b="1" dirty="0" smtClean="0"/>
              <a:t>уменьшение степени доверия к другим людям; </a:t>
            </a:r>
          </a:p>
          <a:p>
            <a:r>
              <a:rPr lang="ru-RU" sz="2400" b="1" dirty="0" smtClean="0"/>
              <a:t>проявление страхов, ночных кошмаров, тревоги; </a:t>
            </a:r>
          </a:p>
          <a:p>
            <a:r>
              <a:rPr lang="ru-RU" sz="2400" b="1" dirty="0" smtClean="0"/>
              <a:t>низкий уровень самооценки, неуверенность;</a:t>
            </a:r>
          </a:p>
          <a:p>
            <a:r>
              <a:rPr lang="ru-RU" sz="2400" b="1" dirty="0" smtClean="0"/>
              <a:t>трудности в самостоятельном принятии решений, пассивная позиция; </a:t>
            </a:r>
          </a:p>
          <a:p>
            <a:r>
              <a:rPr lang="ru-RU" sz="2400" b="1" dirty="0" smtClean="0"/>
              <a:t>когнитивные нарушения: иррациональные и противоречивые верования и убеждения; </a:t>
            </a:r>
          </a:p>
          <a:p>
            <a:r>
              <a:rPr lang="ru-RU" sz="2400" b="1" dirty="0" smtClean="0"/>
              <a:t>расстройства эмоциональной регуляции, включая </a:t>
            </a:r>
            <a:r>
              <a:rPr lang="ru-RU" sz="2400" b="1" dirty="0" err="1" smtClean="0"/>
              <a:t>алекситимию</a:t>
            </a:r>
            <a:r>
              <a:rPr lang="ru-RU" sz="2400" b="1" dirty="0" smtClean="0"/>
              <a:t>, депрессию, ярость и др., </a:t>
            </a:r>
          </a:p>
          <a:p>
            <a:r>
              <a:rPr lang="ru-RU" sz="2400" b="1" dirty="0" smtClean="0"/>
              <a:t>снижение способности оценивать степень риска, приводящее к </a:t>
            </a:r>
            <a:r>
              <a:rPr lang="ru-RU" sz="2400" b="1" dirty="0" err="1" smtClean="0"/>
              <a:t>саморазрушительному</a:t>
            </a:r>
            <a:r>
              <a:rPr lang="ru-RU" sz="2400" b="1" dirty="0" smtClean="0"/>
              <a:t> поведению.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8"/>
            <a:ext cx="1881063" cy="144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57634" cy="129614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Особенности поведения взрослых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при психическом насилии: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нежелание утешить ребенка, который в этом нуждается; </a:t>
            </a:r>
          </a:p>
          <a:p>
            <a:pPr lvl="0"/>
            <a:r>
              <a:rPr lang="ru-RU" dirty="0" smtClean="0"/>
              <a:t>оскорбление, брань, обвинение или публичное унижение ребенка; </a:t>
            </a:r>
          </a:p>
          <a:p>
            <a:pPr lvl="0"/>
            <a:r>
              <a:rPr lang="ru-RU" dirty="0" smtClean="0"/>
              <a:t>постоянное </a:t>
            </a:r>
            <a:r>
              <a:rPr lang="ru-RU" dirty="0" err="1" smtClean="0"/>
              <a:t>сверхкритичное</a:t>
            </a:r>
            <a:r>
              <a:rPr lang="ru-RU" dirty="0" smtClean="0"/>
              <a:t> отношение к нему; </a:t>
            </a:r>
          </a:p>
          <a:p>
            <a:pPr lvl="0"/>
            <a:r>
              <a:rPr lang="ru-RU" dirty="0" smtClean="0"/>
              <a:t>негативная характеристика ребенка; </a:t>
            </a:r>
          </a:p>
          <a:p>
            <a:pPr lvl="0"/>
            <a:r>
              <a:rPr lang="ru-RU" dirty="0" smtClean="0"/>
              <a:t>отождествление ребенка с ненавистным или нелюбимым родственником; </a:t>
            </a:r>
          </a:p>
          <a:p>
            <a:pPr lvl="0"/>
            <a:r>
              <a:rPr lang="ru-RU" dirty="0" smtClean="0"/>
              <a:t>открытое признание в нелюбви и ненависти к ребенку;</a:t>
            </a:r>
          </a:p>
          <a:p>
            <a:pPr lvl="0"/>
            <a:r>
              <a:rPr lang="ru-RU" dirty="0"/>
              <a:t>перекладывание на него ответственности за свои </a:t>
            </a:r>
            <a:r>
              <a:rPr lang="ru-RU" dirty="0" smtClean="0"/>
              <a:t>неудачи. 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869160"/>
            <a:ext cx="1184526" cy="1735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1154</TotalTime>
  <Words>757</Words>
  <Application>Microsoft Office PowerPoint</Application>
  <PresentationFormat>Экран (4:3)</PresentationFormat>
  <Paragraphs>138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  “Наказывать – по-русски значит поучать.  Поучать можно только примером.  Воздаяние же злом не поучает, а развращает” Л.Н.Толстой </vt:lpstr>
      <vt:lpstr>Слайд 3</vt:lpstr>
      <vt:lpstr>Слайд 4</vt:lpstr>
      <vt:lpstr>Кувшин  эмоций</vt:lpstr>
      <vt:lpstr> 4 типа жестокого  обращения  с ребенком </vt:lpstr>
      <vt:lpstr>Признаки насилия можно заподозрить, если ребенок</vt:lpstr>
      <vt:lpstr> Насилие влечет за собой  изменения  в личностной  сфере ребенка:  </vt:lpstr>
      <vt:lpstr>Особенности поведения взрослых  при психическом насилии:  </vt:lpstr>
      <vt:lpstr>Основные причины серьезных нарушений поведения детей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Как помочь?</vt:lpstr>
      <vt:lpstr>Слайд 19</vt:lpstr>
      <vt:lpstr>Говорите   детям чаще: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</cp:lastModifiedBy>
  <cp:revision>100</cp:revision>
  <dcterms:modified xsi:type="dcterms:W3CDTF">2014-11-20T12:56:33Z</dcterms:modified>
</cp:coreProperties>
</file>